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7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7.png" ContentType="image/png"/>
  <Override PartName="/ppt/media/image6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1078560" y="4426200"/>
            <a:ext cx="10317960" cy="1371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subTitle"/>
          </p:nvPr>
        </p:nvSpPr>
        <p:spPr>
          <a:xfrm>
            <a:off x="1078560" y="4426200"/>
            <a:ext cx="10317960" cy="1371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3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3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subTitle"/>
          </p:nvPr>
        </p:nvSpPr>
        <p:spPr>
          <a:xfrm>
            <a:off x="1078560" y="4426200"/>
            <a:ext cx="10317960" cy="1371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6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7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7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7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7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078560" y="4426200"/>
            <a:ext cx="10317960" cy="13716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8b32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0" y="0"/>
            <a:ext cx="885600" cy="6857640"/>
          </a:xfrm>
          <a:custGeom>
            <a:avLst/>
            <a:gdLst/>
            <a:ahLst/>
            <a:rect l="l" t="t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11908440" y="0"/>
            <a:ext cx="28296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3557160" y="631080"/>
            <a:ext cx="5235120" cy="5229000"/>
          </a:xfrm>
          <a:custGeom>
            <a:avLst/>
            <a:gdLst/>
            <a:ahLst/>
            <a:rect l="l" t="t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1078560" y="1098360"/>
            <a:ext cx="10317960" cy="43945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pl-PL" sz="10000" spc="797" strike="noStrike" cap="all">
                <a:solidFill>
                  <a:srgbClr val="2a1a00"/>
                </a:solidFill>
                <a:latin typeface="Impact"/>
              </a:rPr>
              <a:t>Kliknij, aby edytować styl</a:t>
            </a:r>
            <a:endParaRPr b="0" lang="en-US" sz="10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>
            <a:off x="1078560" y="6375600"/>
            <a:ext cx="2329200" cy="34812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C9DC4003-EA06-4DE6-924E-CC74175100FB}" type="datetime">
              <a:rPr b="0" lang="en-US" sz="1200" spc="-1" strike="noStrike">
                <a:solidFill>
                  <a:srgbClr val="b07906"/>
                </a:solidFill>
                <a:latin typeface="Gill Sans MT"/>
              </a:rPr>
              <a:t>1/24/22</a:t>
            </a:fld>
            <a:endParaRPr b="0" lang="pl-PL" sz="12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4180320" y="6375600"/>
            <a:ext cx="4114440" cy="34560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sldNum"/>
          </p:nvPr>
        </p:nvSpPr>
        <p:spPr>
          <a:xfrm>
            <a:off x="9067320" y="6375600"/>
            <a:ext cx="2329200" cy="34560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8697263C-E4F3-420D-8A96-2842AD990865}" type="slidenum">
              <a:rPr b="0" lang="en-US" sz="1200" spc="-1" strike="noStrike">
                <a:solidFill>
                  <a:srgbClr val="b07906"/>
                </a:solidFill>
                <a:latin typeface="Gill Sans MT"/>
              </a:rPr>
              <a:t>&lt;numer&gt;</a:t>
            </a:fld>
            <a:endParaRPr b="0" lang="pl-PL" sz="1200" spc="-1" strike="noStrike">
              <a:latin typeface="Times New Roman"/>
            </a:endParaRPr>
          </a:p>
        </p:txBody>
      </p:sp>
      <p:sp>
        <p:nvSpPr>
          <p:cNvPr id="7" name="CustomShape 8"/>
          <p:cNvSpPr/>
          <p:nvPr/>
        </p:nvSpPr>
        <p:spPr>
          <a:xfrm>
            <a:off x="0" y="0"/>
            <a:ext cx="282960" cy="68576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595959"/>
                </a:solidFill>
                <a:latin typeface="Gill Sans MT"/>
              </a:rPr>
              <a:t>Kliknij, aby edytować format tekstu konspektu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600" spc="-1" strike="noStrike">
                <a:solidFill>
                  <a:srgbClr val="595959"/>
                </a:solidFill>
                <a:latin typeface="Gill Sans MT"/>
              </a:rPr>
              <a:t>Drugi poziom konspektu</a:t>
            </a:r>
            <a:endParaRPr b="0" lang="en-US" sz="1600" spc="-1" strike="noStrike">
              <a:solidFill>
                <a:srgbClr val="595959"/>
              </a:solidFill>
              <a:latin typeface="Gill Sans MT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595959"/>
                </a:solidFill>
                <a:latin typeface="Gill Sans MT"/>
              </a:rPr>
              <a:t>Trzeci poziom konspektu</a:t>
            </a:r>
            <a:endParaRPr b="0" lang="en-US" sz="1400" spc="-1" strike="noStrike">
              <a:solidFill>
                <a:srgbClr val="595959"/>
              </a:solidFill>
              <a:latin typeface="Gill Sans MT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595959"/>
                </a:solidFill>
                <a:latin typeface="Gill Sans MT"/>
              </a:rPr>
              <a:t>Czwarty poziom konspektu</a:t>
            </a:r>
            <a:endParaRPr b="0" lang="en-US" sz="1400" spc="-1" strike="noStrike">
              <a:solidFill>
                <a:srgbClr val="595959"/>
              </a:solidFill>
              <a:latin typeface="Gill Sans MT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595959"/>
                </a:solidFill>
                <a:latin typeface="Gill Sans MT"/>
              </a:rPr>
              <a:t>Piąty poziom konspektu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595959"/>
                </a:solidFill>
                <a:latin typeface="Gill Sans MT"/>
              </a:rPr>
              <a:t>Szósty poziom konspektu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595959"/>
                </a:solidFill>
                <a:latin typeface="Gill Sans MT"/>
              </a:rPr>
              <a:t>Siódmy poziom konspektu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3f3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0"/>
            <a:ext cx="885600" cy="6857640"/>
          </a:xfrm>
          <a:custGeom>
            <a:avLst/>
            <a:gdLst/>
            <a:ahLst/>
            <a:rect l="l" t="t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2"/>
          <p:cNvSpPr/>
          <p:nvPr/>
        </p:nvSpPr>
        <p:spPr>
          <a:xfrm>
            <a:off x="11908440" y="0"/>
            <a:ext cx="28296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PlaceHolder 3"/>
          <p:cNvSpPr>
            <a:spLocks noGrp="1"/>
          </p:cNvSpPr>
          <p:nvPr>
            <p:ph type="dt"/>
          </p:nvPr>
        </p:nvSpPr>
        <p:spPr>
          <a:xfrm>
            <a:off x="1251720" y="6375600"/>
            <a:ext cx="2329200" cy="34812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C588DC17-8578-4BED-8CEA-67A28C512900}" type="datetime">
              <a:rPr b="0" lang="en-US" sz="1200" spc="-1" strike="noStrike">
                <a:solidFill>
                  <a:srgbClr val="595959"/>
                </a:solidFill>
                <a:latin typeface="Gill Sans MT"/>
              </a:rPr>
              <a:t>1/24/22</a:t>
            </a:fld>
            <a:endParaRPr b="0" lang="pl-PL" sz="1200" spc="-1" strike="noStrike">
              <a:latin typeface="Times New Roman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ftr"/>
          </p:nvPr>
        </p:nvSpPr>
        <p:spPr>
          <a:xfrm>
            <a:off x="4038480" y="6375600"/>
            <a:ext cx="4114440" cy="34560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sldNum"/>
          </p:nvPr>
        </p:nvSpPr>
        <p:spPr>
          <a:xfrm>
            <a:off x="8610480" y="6375600"/>
            <a:ext cx="2819160" cy="34560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D74DDFC8-A7ED-480D-8F7A-00EB2BDA0EE3}" type="slidenum">
              <a:rPr b="0" lang="en-US" sz="1200" spc="-1" strike="noStrike">
                <a:solidFill>
                  <a:srgbClr val="595959"/>
                </a:solidFill>
                <a:latin typeface="Gill Sans MT"/>
              </a:rPr>
              <a:t>&lt;numer&gt;</a:t>
            </a:fld>
            <a:endParaRPr b="0" lang="pl-PL" sz="1200" spc="-1" strike="noStrike">
              <a:latin typeface="Times New Roman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Gill Sans MT"/>
              </a:rPr>
              <a:t>Kliknij, aby edytować format tekstu tytułu</a:t>
            </a:r>
            <a:endParaRPr b="0" lang="en-US" sz="18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595959"/>
                </a:solidFill>
                <a:latin typeface="Gill Sans MT"/>
              </a:rPr>
              <a:t>Kliknij, aby edytować format tekstu konspektu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600" spc="-1" strike="noStrike">
                <a:solidFill>
                  <a:srgbClr val="595959"/>
                </a:solidFill>
                <a:latin typeface="Gill Sans MT"/>
              </a:rPr>
              <a:t>Drugi poziom konspektu</a:t>
            </a:r>
            <a:endParaRPr b="0" lang="en-US" sz="1600" spc="-1" strike="noStrike">
              <a:solidFill>
                <a:srgbClr val="595959"/>
              </a:solidFill>
              <a:latin typeface="Gill Sans MT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595959"/>
                </a:solidFill>
                <a:latin typeface="Gill Sans MT"/>
              </a:rPr>
              <a:t>Trzeci poziom konspektu</a:t>
            </a:r>
            <a:endParaRPr b="0" lang="en-US" sz="1400" spc="-1" strike="noStrike">
              <a:solidFill>
                <a:srgbClr val="595959"/>
              </a:solidFill>
              <a:latin typeface="Gill Sans MT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595959"/>
                </a:solidFill>
                <a:latin typeface="Gill Sans MT"/>
              </a:rPr>
              <a:t>Czwarty poziom konspektu</a:t>
            </a:r>
            <a:endParaRPr b="0" lang="en-US" sz="1400" spc="-1" strike="noStrike">
              <a:solidFill>
                <a:srgbClr val="595959"/>
              </a:solidFill>
              <a:latin typeface="Gill Sans MT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595959"/>
                </a:solidFill>
                <a:latin typeface="Gill Sans MT"/>
              </a:rPr>
              <a:t>Piąty poziom konspektu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595959"/>
                </a:solidFill>
                <a:latin typeface="Gill Sans MT"/>
              </a:rPr>
              <a:t>Szósty poziom konspektu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595959"/>
                </a:solidFill>
                <a:latin typeface="Gill Sans MT"/>
              </a:rPr>
              <a:t>Siódmy poziom konspektu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3f3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0" y="0"/>
            <a:ext cx="885600" cy="6857640"/>
          </a:xfrm>
          <a:custGeom>
            <a:avLst/>
            <a:gdLst/>
            <a:ahLst/>
            <a:rect l="l" t="t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CustomShape 2"/>
          <p:cNvSpPr/>
          <p:nvPr/>
        </p:nvSpPr>
        <p:spPr>
          <a:xfrm>
            <a:off x="11908440" y="0"/>
            <a:ext cx="28296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PlaceHolder 3"/>
          <p:cNvSpPr>
            <a:spLocks noGrp="1"/>
          </p:cNvSpPr>
          <p:nvPr>
            <p:ph type="title"/>
          </p:nvPr>
        </p:nvSpPr>
        <p:spPr>
          <a:xfrm>
            <a:off x="1251720" y="382320"/>
            <a:ext cx="10177920" cy="149184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90000"/>
              </a:lnSpc>
            </a:pPr>
            <a:r>
              <a:rPr b="0" lang="pl-PL" sz="5100" spc="199" strike="noStrike" cap="all">
                <a:solidFill>
                  <a:srgbClr val="2a1a00"/>
                </a:solidFill>
                <a:latin typeface="Impact"/>
              </a:rPr>
              <a:t>Kliknij, aby edytować styl</a:t>
            </a:r>
            <a:endParaRPr b="0" lang="en-US" sz="51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1257480" y="2286000"/>
            <a:ext cx="4800240" cy="361908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Gill Sans MT"/>
              </a:rPr>
              <a:t>Kliknij, aby edytować style wzorca tekstu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lvl="1" marL="6858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Gill Sans MT"/>
              <a:buChar char="–"/>
            </a:pPr>
            <a:r>
              <a:rPr b="0" lang="pl-PL" sz="1800" spc="-1" strike="noStrike">
                <a:solidFill>
                  <a:srgbClr val="595959"/>
                </a:solidFill>
                <a:latin typeface="Gill Sans MT"/>
              </a:rPr>
              <a:t>Drugi poziom</a:t>
            </a:r>
            <a:endParaRPr b="0" lang="en-US" sz="1800" spc="-1" strike="noStrike">
              <a:solidFill>
                <a:srgbClr val="595959"/>
              </a:solidFill>
              <a:latin typeface="Gill Sans MT"/>
            </a:endParaRPr>
          </a:p>
          <a:p>
            <a:pPr lvl="2" marL="11430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1600" spc="-1" strike="noStrike">
                <a:solidFill>
                  <a:srgbClr val="595959"/>
                </a:solidFill>
                <a:latin typeface="Gill Sans MT"/>
              </a:rPr>
              <a:t>Trzeci poziom</a:t>
            </a:r>
            <a:endParaRPr b="0" lang="en-US" sz="1600" spc="-1" strike="noStrike">
              <a:solidFill>
                <a:srgbClr val="595959"/>
              </a:solidFill>
              <a:latin typeface="Gill Sans MT"/>
            </a:endParaRPr>
          </a:p>
          <a:p>
            <a:pPr lvl="3" marL="16002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Gill Sans MT"/>
              <a:buChar char="–"/>
            </a:pPr>
            <a:r>
              <a:rPr b="0" lang="pl-PL" sz="1400" spc="-1" strike="noStrike">
                <a:solidFill>
                  <a:srgbClr val="595959"/>
                </a:solidFill>
                <a:latin typeface="Gill Sans MT"/>
              </a:rPr>
              <a:t>Czwarty poziom</a:t>
            </a:r>
            <a:endParaRPr b="0" lang="en-US" sz="1400" spc="-1" strike="noStrike">
              <a:solidFill>
                <a:srgbClr val="595959"/>
              </a:solidFill>
              <a:latin typeface="Gill Sans MT"/>
            </a:endParaRPr>
          </a:p>
          <a:p>
            <a:pPr lvl="4" marL="20574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1400" spc="-1" strike="noStrike">
                <a:solidFill>
                  <a:srgbClr val="595959"/>
                </a:solidFill>
                <a:latin typeface="Gill Sans MT"/>
              </a:rPr>
              <a:t>Piąty poziom</a:t>
            </a:r>
            <a:endParaRPr b="0" lang="en-US" sz="14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body"/>
          </p:nvPr>
        </p:nvSpPr>
        <p:spPr>
          <a:xfrm>
            <a:off x="6647760" y="2286000"/>
            <a:ext cx="4800240" cy="361908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Gill Sans MT"/>
              </a:rPr>
              <a:t>Kliknij, aby edytować style wzorca tekstu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lvl="1" marL="6858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Gill Sans MT"/>
              <a:buChar char="–"/>
            </a:pPr>
            <a:r>
              <a:rPr b="0" lang="pl-PL" sz="1800" spc="-1" strike="noStrike">
                <a:solidFill>
                  <a:srgbClr val="595959"/>
                </a:solidFill>
                <a:latin typeface="Gill Sans MT"/>
              </a:rPr>
              <a:t>Drugi poziom</a:t>
            </a:r>
            <a:endParaRPr b="0" lang="en-US" sz="1800" spc="-1" strike="noStrike">
              <a:solidFill>
                <a:srgbClr val="595959"/>
              </a:solidFill>
              <a:latin typeface="Gill Sans MT"/>
            </a:endParaRPr>
          </a:p>
          <a:p>
            <a:pPr lvl="2" marL="11430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1600" spc="-1" strike="noStrike">
                <a:solidFill>
                  <a:srgbClr val="595959"/>
                </a:solidFill>
                <a:latin typeface="Gill Sans MT"/>
              </a:rPr>
              <a:t>Trzeci poziom</a:t>
            </a:r>
            <a:endParaRPr b="0" lang="en-US" sz="1600" spc="-1" strike="noStrike">
              <a:solidFill>
                <a:srgbClr val="595959"/>
              </a:solidFill>
              <a:latin typeface="Gill Sans MT"/>
            </a:endParaRPr>
          </a:p>
          <a:p>
            <a:pPr lvl="3" marL="16002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Gill Sans MT"/>
              <a:buChar char="–"/>
            </a:pPr>
            <a:r>
              <a:rPr b="0" lang="pl-PL" sz="1400" spc="-1" strike="noStrike">
                <a:solidFill>
                  <a:srgbClr val="595959"/>
                </a:solidFill>
                <a:latin typeface="Gill Sans MT"/>
              </a:rPr>
              <a:t>Czwarty poziom</a:t>
            </a:r>
            <a:endParaRPr b="0" lang="en-US" sz="1400" spc="-1" strike="noStrike">
              <a:solidFill>
                <a:srgbClr val="595959"/>
              </a:solidFill>
              <a:latin typeface="Gill Sans MT"/>
            </a:endParaRPr>
          </a:p>
          <a:p>
            <a:pPr lvl="4" marL="20574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1400" spc="-1" strike="noStrike">
                <a:solidFill>
                  <a:srgbClr val="595959"/>
                </a:solidFill>
                <a:latin typeface="Gill Sans MT"/>
              </a:rPr>
              <a:t>Piąty poziom</a:t>
            </a:r>
            <a:endParaRPr b="0" lang="en-US" sz="14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93" name="PlaceHolder 6"/>
          <p:cNvSpPr>
            <a:spLocks noGrp="1"/>
          </p:cNvSpPr>
          <p:nvPr>
            <p:ph type="dt"/>
          </p:nvPr>
        </p:nvSpPr>
        <p:spPr>
          <a:xfrm>
            <a:off x="1251720" y="6375600"/>
            <a:ext cx="2329200" cy="34812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E27F0A2B-0ADF-4290-A15D-7BA2FCE974A1}" type="datetime">
              <a:rPr b="0" lang="en-US" sz="1200" spc="-1" strike="noStrike">
                <a:solidFill>
                  <a:srgbClr val="595959"/>
                </a:solidFill>
                <a:latin typeface="Gill Sans MT"/>
              </a:rPr>
              <a:t>1/24/22</a:t>
            </a:fld>
            <a:endParaRPr b="0" lang="pl-PL" sz="1200" spc="-1" strike="noStrike">
              <a:latin typeface="Times New Roman"/>
            </a:endParaRPr>
          </a:p>
        </p:txBody>
      </p:sp>
      <p:sp>
        <p:nvSpPr>
          <p:cNvPr id="94" name="PlaceHolder 7"/>
          <p:cNvSpPr>
            <a:spLocks noGrp="1"/>
          </p:cNvSpPr>
          <p:nvPr>
            <p:ph type="ftr"/>
          </p:nvPr>
        </p:nvSpPr>
        <p:spPr>
          <a:xfrm>
            <a:off x="4038480" y="6375600"/>
            <a:ext cx="4114440" cy="34560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95" name="PlaceHolder 8"/>
          <p:cNvSpPr>
            <a:spLocks noGrp="1"/>
          </p:cNvSpPr>
          <p:nvPr>
            <p:ph type="sldNum"/>
          </p:nvPr>
        </p:nvSpPr>
        <p:spPr>
          <a:xfrm>
            <a:off x="8610480" y="6375600"/>
            <a:ext cx="2819160" cy="34560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E5EF97A-3F7F-4ADF-B330-899BEAD81041}" type="slidenum">
              <a:rPr b="0" lang="en-US" sz="1200" spc="-1" strike="noStrike">
                <a:solidFill>
                  <a:srgbClr val="595959"/>
                </a:solidFill>
                <a:latin typeface="Gill Sans MT"/>
              </a:rPr>
              <a:t>&lt;numer&gt;</a:t>
            </a:fld>
            <a:endParaRPr b="0" lang="pl-PL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3f3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0" y="0"/>
            <a:ext cx="885600" cy="6857640"/>
          </a:xfrm>
          <a:custGeom>
            <a:avLst/>
            <a:gdLst/>
            <a:ahLst/>
            <a:rect l="l" t="t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3" name="CustomShape 2"/>
          <p:cNvSpPr/>
          <p:nvPr/>
        </p:nvSpPr>
        <p:spPr>
          <a:xfrm>
            <a:off x="11908440" y="0"/>
            <a:ext cx="282960" cy="6857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4" name="PlaceHolder 3"/>
          <p:cNvSpPr>
            <a:spLocks noGrp="1"/>
          </p:cNvSpPr>
          <p:nvPr>
            <p:ph type="title"/>
          </p:nvPr>
        </p:nvSpPr>
        <p:spPr>
          <a:xfrm>
            <a:off x="1252800" y="380880"/>
            <a:ext cx="10172520" cy="149328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90000"/>
              </a:lnSpc>
            </a:pPr>
            <a:r>
              <a:rPr b="0" lang="pl-PL" sz="5100" spc="199" strike="noStrike" cap="all">
                <a:solidFill>
                  <a:srgbClr val="2a1a00"/>
                </a:solidFill>
                <a:latin typeface="Impact"/>
              </a:rPr>
              <a:t>Kliknij, aby edytować styl</a:t>
            </a:r>
            <a:endParaRPr b="0" lang="en-US" sz="51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1251720" y="2199600"/>
            <a:ext cx="4800240" cy="63216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1" lang="pl-PL" sz="1900" spc="199" strike="noStrike" cap="all">
                <a:solidFill>
                  <a:srgbClr val="2a1a00"/>
                </a:solidFill>
                <a:latin typeface="Gill Sans MT"/>
              </a:rPr>
              <a:t>Kliknij, aby edytować style wzorca tekstu</a:t>
            </a:r>
            <a:endParaRPr b="0" lang="en-US" sz="19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36" name="PlaceHolder 5"/>
          <p:cNvSpPr>
            <a:spLocks noGrp="1"/>
          </p:cNvSpPr>
          <p:nvPr>
            <p:ph type="body"/>
          </p:nvPr>
        </p:nvSpPr>
        <p:spPr>
          <a:xfrm>
            <a:off x="1257480" y="2909160"/>
            <a:ext cx="4800240" cy="299592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Gill Sans MT"/>
              </a:rPr>
              <a:t>Kliknij, aby edytować style wzorca tekstu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lvl="1" marL="6858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Gill Sans MT"/>
              <a:buChar char="–"/>
            </a:pPr>
            <a:r>
              <a:rPr b="0" lang="pl-PL" sz="1800" spc="-1" strike="noStrike">
                <a:solidFill>
                  <a:srgbClr val="595959"/>
                </a:solidFill>
                <a:latin typeface="Gill Sans MT"/>
              </a:rPr>
              <a:t>Drugi poziom</a:t>
            </a:r>
            <a:endParaRPr b="0" lang="en-US" sz="1800" spc="-1" strike="noStrike">
              <a:solidFill>
                <a:srgbClr val="595959"/>
              </a:solidFill>
              <a:latin typeface="Gill Sans MT"/>
            </a:endParaRPr>
          </a:p>
          <a:p>
            <a:pPr lvl="2" marL="11430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1600" spc="-1" strike="noStrike">
                <a:solidFill>
                  <a:srgbClr val="595959"/>
                </a:solidFill>
                <a:latin typeface="Gill Sans MT"/>
              </a:rPr>
              <a:t>Trzeci poziom</a:t>
            </a:r>
            <a:endParaRPr b="0" lang="en-US" sz="1600" spc="-1" strike="noStrike">
              <a:solidFill>
                <a:srgbClr val="595959"/>
              </a:solidFill>
              <a:latin typeface="Gill Sans MT"/>
            </a:endParaRPr>
          </a:p>
          <a:p>
            <a:pPr lvl="3" marL="16002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Gill Sans MT"/>
              <a:buChar char="–"/>
            </a:pPr>
            <a:r>
              <a:rPr b="0" lang="pl-PL" sz="1400" spc="-1" strike="noStrike">
                <a:solidFill>
                  <a:srgbClr val="595959"/>
                </a:solidFill>
                <a:latin typeface="Gill Sans MT"/>
              </a:rPr>
              <a:t>Czwarty poziom</a:t>
            </a:r>
            <a:endParaRPr b="0" lang="en-US" sz="1400" spc="-1" strike="noStrike">
              <a:solidFill>
                <a:srgbClr val="595959"/>
              </a:solidFill>
              <a:latin typeface="Gill Sans MT"/>
            </a:endParaRPr>
          </a:p>
          <a:p>
            <a:pPr lvl="4" marL="20574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1400" spc="-1" strike="noStrike">
                <a:solidFill>
                  <a:srgbClr val="595959"/>
                </a:solidFill>
                <a:latin typeface="Gill Sans MT"/>
              </a:rPr>
              <a:t>Piąty poziom</a:t>
            </a:r>
            <a:endParaRPr b="0" lang="en-US" sz="14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37" name="PlaceHolder 6"/>
          <p:cNvSpPr>
            <a:spLocks noGrp="1"/>
          </p:cNvSpPr>
          <p:nvPr>
            <p:ph type="body"/>
          </p:nvPr>
        </p:nvSpPr>
        <p:spPr>
          <a:xfrm>
            <a:off x="6633720" y="2199600"/>
            <a:ext cx="4800240" cy="63216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1" lang="pl-PL" sz="1900" spc="199" strike="noStrike" cap="all">
                <a:solidFill>
                  <a:srgbClr val="2a1a00"/>
                </a:solidFill>
                <a:latin typeface="Gill Sans MT"/>
              </a:rPr>
              <a:t>Kliknij, aby edytować style wzorca tekstu</a:t>
            </a:r>
            <a:endParaRPr b="0" lang="en-US" sz="19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38" name="PlaceHolder 7"/>
          <p:cNvSpPr>
            <a:spLocks noGrp="1"/>
          </p:cNvSpPr>
          <p:nvPr>
            <p:ph type="body"/>
          </p:nvPr>
        </p:nvSpPr>
        <p:spPr>
          <a:xfrm>
            <a:off x="6633720" y="2909160"/>
            <a:ext cx="4800240" cy="299592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Gill Sans MT"/>
              </a:rPr>
              <a:t>Kliknij, aby edytować style wzorca tekstu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lvl="1" marL="6858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Gill Sans MT"/>
              <a:buChar char="–"/>
            </a:pPr>
            <a:r>
              <a:rPr b="0" lang="pl-PL" sz="1800" spc="-1" strike="noStrike">
                <a:solidFill>
                  <a:srgbClr val="595959"/>
                </a:solidFill>
                <a:latin typeface="Gill Sans MT"/>
              </a:rPr>
              <a:t>Drugi poziom</a:t>
            </a:r>
            <a:endParaRPr b="0" lang="en-US" sz="1800" spc="-1" strike="noStrike">
              <a:solidFill>
                <a:srgbClr val="595959"/>
              </a:solidFill>
              <a:latin typeface="Gill Sans MT"/>
            </a:endParaRPr>
          </a:p>
          <a:p>
            <a:pPr lvl="2" marL="11430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1600" spc="-1" strike="noStrike">
                <a:solidFill>
                  <a:srgbClr val="595959"/>
                </a:solidFill>
                <a:latin typeface="Gill Sans MT"/>
              </a:rPr>
              <a:t>Trzeci poziom</a:t>
            </a:r>
            <a:endParaRPr b="0" lang="en-US" sz="1600" spc="-1" strike="noStrike">
              <a:solidFill>
                <a:srgbClr val="595959"/>
              </a:solidFill>
              <a:latin typeface="Gill Sans MT"/>
            </a:endParaRPr>
          </a:p>
          <a:p>
            <a:pPr lvl="3" marL="16002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Gill Sans MT"/>
              <a:buChar char="–"/>
            </a:pPr>
            <a:r>
              <a:rPr b="0" lang="pl-PL" sz="1400" spc="-1" strike="noStrike">
                <a:solidFill>
                  <a:srgbClr val="595959"/>
                </a:solidFill>
                <a:latin typeface="Gill Sans MT"/>
              </a:rPr>
              <a:t>Czwarty poziom</a:t>
            </a:r>
            <a:endParaRPr b="0" lang="en-US" sz="1400" spc="-1" strike="noStrike">
              <a:solidFill>
                <a:srgbClr val="595959"/>
              </a:solidFill>
              <a:latin typeface="Gill Sans MT"/>
            </a:endParaRPr>
          </a:p>
          <a:p>
            <a:pPr lvl="4" marL="20574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1400" spc="-1" strike="noStrike">
                <a:solidFill>
                  <a:srgbClr val="595959"/>
                </a:solidFill>
                <a:latin typeface="Gill Sans MT"/>
              </a:rPr>
              <a:t>Piąty poziom</a:t>
            </a:r>
            <a:endParaRPr b="0" lang="en-US" sz="14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39" name="PlaceHolder 8"/>
          <p:cNvSpPr>
            <a:spLocks noGrp="1"/>
          </p:cNvSpPr>
          <p:nvPr>
            <p:ph type="dt"/>
          </p:nvPr>
        </p:nvSpPr>
        <p:spPr>
          <a:xfrm>
            <a:off x="1251720" y="6375600"/>
            <a:ext cx="2329200" cy="34812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1611F37F-55B3-4A6D-87D3-CA1F4D1D3AF3}" type="datetime">
              <a:rPr b="0" lang="en-US" sz="1200" spc="-1" strike="noStrike">
                <a:solidFill>
                  <a:srgbClr val="595959"/>
                </a:solidFill>
                <a:latin typeface="Gill Sans MT"/>
              </a:rPr>
              <a:t>1/24/22</a:t>
            </a:fld>
            <a:endParaRPr b="0" lang="pl-PL" sz="1200" spc="-1" strike="noStrike">
              <a:latin typeface="Times New Roman"/>
            </a:endParaRPr>
          </a:p>
        </p:txBody>
      </p:sp>
      <p:sp>
        <p:nvSpPr>
          <p:cNvPr id="140" name="PlaceHolder 9"/>
          <p:cNvSpPr>
            <a:spLocks noGrp="1"/>
          </p:cNvSpPr>
          <p:nvPr>
            <p:ph type="ftr"/>
          </p:nvPr>
        </p:nvSpPr>
        <p:spPr>
          <a:xfrm>
            <a:off x="4038480" y="6375600"/>
            <a:ext cx="4114440" cy="34560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141" name="PlaceHolder 10"/>
          <p:cNvSpPr>
            <a:spLocks noGrp="1"/>
          </p:cNvSpPr>
          <p:nvPr>
            <p:ph type="sldNum"/>
          </p:nvPr>
        </p:nvSpPr>
        <p:spPr>
          <a:xfrm>
            <a:off x="8610480" y="6375600"/>
            <a:ext cx="2819160" cy="34560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7C22AD7-F0D4-4ED8-95CE-67DC844B51A9}" type="slidenum">
              <a:rPr b="0" lang="en-US" sz="1200" spc="-1" strike="noStrike">
                <a:solidFill>
                  <a:srgbClr val="595959"/>
                </a:solidFill>
                <a:latin typeface="Gill Sans MT"/>
              </a:rPr>
              <a:t>&lt;numer&gt;</a:t>
            </a:fld>
            <a:endParaRPr b="0" lang="pl-PL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8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TextShape 1"/>
          <p:cNvSpPr txBox="1"/>
          <p:nvPr/>
        </p:nvSpPr>
        <p:spPr>
          <a:xfrm>
            <a:off x="1078560" y="1098360"/>
            <a:ext cx="10317960" cy="4394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pl-PL" sz="10000" spc="797" strike="noStrike" cap="all">
                <a:solidFill>
                  <a:srgbClr val="2a1a00"/>
                </a:solidFill>
                <a:latin typeface="Impact"/>
              </a:rPr>
              <a:t>ŚWIATOWY DZIEŃ ŚRODKÓW MASOWEGO PRZEKAZU</a:t>
            </a:r>
            <a:endParaRPr b="0" lang="en-US" sz="10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79" name="TextShape 2"/>
          <p:cNvSpPr txBox="1"/>
          <p:nvPr/>
        </p:nvSpPr>
        <p:spPr>
          <a:xfrm>
            <a:off x="2215080" y="5979240"/>
            <a:ext cx="8044920" cy="741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algn="ctr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1" lang="pl-PL" sz="2000" spc="398" strike="noStrike" cap="all">
                <a:solidFill>
                  <a:srgbClr val="2a1a00"/>
                </a:solidFill>
                <a:latin typeface="Gill Sans MT"/>
              </a:rPr>
              <a:t>24 STYCZNIA</a:t>
            </a:r>
            <a:endParaRPr b="0" lang="pl-PL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6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Picture 2" descr="Jak działają środki masowego przekazu? – Tuszem!"/>
          <p:cNvPicPr/>
          <p:nvPr/>
        </p:nvPicPr>
        <p:blipFill>
          <a:blip r:embed="rId1"/>
          <a:stretch/>
        </p:blipFill>
        <p:spPr>
          <a:xfrm>
            <a:off x="1571400" y="0"/>
            <a:ext cx="9241200" cy="6857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1250"/>
    </mc:Choice>
    <mc:Fallback>
      <p:transition spd="slow"/>
    </mc:Fallback>
  </mc:AlternateContent>
  <p:timing>
    <p:tnLst>
      <p:par>
        <p:cTn id="83" dur="indefinite" restart="never" nodeType="tmRoot">
          <p:childTnLst>
            <p:seq>
              <p:cTn id="84" dur="indefinite" nodeType="mainSeq">
                <p:childTnLst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nodeType="clickEffect" fill="hold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 additive="repl">
                                        <p:cTn id="89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Shape 1"/>
          <p:cNvSpPr txBox="1"/>
          <p:nvPr/>
        </p:nvSpPr>
        <p:spPr>
          <a:xfrm>
            <a:off x="1251720" y="382320"/>
            <a:ext cx="10177920" cy="149184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algn="ctr">
              <a:lnSpc>
                <a:spcPct val="90000"/>
              </a:lnSpc>
            </a:pPr>
            <a:r>
              <a:rPr b="0" lang="pl-PL" sz="5100" spc="199" strike="noStrike" cap="all">
                <a:solidFill>
                  <a:srgbClr val="2a1a00"/>
                </a:solidFill>
                <a:latin typeface="Times New Roman"/>
              </a:rPr>
              <a:t>Wady i zalety środków masowego przekazu</a:t>
            </a:r>
            <a:endParaRPr b="0" lang="en-US" sz="51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0" name="TextShape 2"/>
          <p:cNvSpPr txBox="1"/>
          <p:nvPr/>
        </p:nvSpPr>
        <p:spPr>
          <a:xfrm>
            <a:off x="1257480" y="2286000"/>
            <a:ext cx="4800240" cy="36190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Możliwość uzależnienia się od telewizji, Internetu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Przekształcanie faktów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Rozbieżność informacji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Pokazywanie przemocy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91" name="TextShape 3"/>
          <p:cNvSpPr txBox="1"/>
          <p:nvPr/>
        </p:nvSpPr>
        <p:spPr>
          <a:xfrm>
            <a:off x="6340680" y="2286000"/>
            <a:ext cx="4800240" cy="35283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Możliwość śledzenia na bieżąco wszystkich informacji i wiadomości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Poszerzanie swoich zainteresowań dzięki programom edukacyjnym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Odprężenie i zredukowanie napięć poprzez rozrywkę płynącą  z mass mediów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1250"/>
    </mc:Choice>
    <mc:Fallback>
      <p:transition spd="slow"/>
    </mc:Fallback>
  </mc:AlternateContent>
  <p:timing>
    <p:tnLst>
      <p:par>
        <p:cTn id="90" dur="indefinite" restart="never" nodeType="tmRoot">
          <p:childTnLst>
            <p:seq>
              <p:cTn id="91" dur="indefinite" nodeType="mainSeq">
                <p:childTnLst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6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7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2" dur="1000"/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03" dur="1000" fill="hold"/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4" dur="1000" fill="hold"/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09" dur="1000"/>
                                        <p:tgtEl>
                                          <p:spTgt spid="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10" dur="1000" fill="hold"/>
                                        <p:tgtEl>
                                          <p:spTgt spid="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1" dur="1000" fill="hold"/>
                                        <p:tgtEl>
                                          <p:spTgt spid="1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16" dur="1000"/>
                                        <p:tgtEl>
                                          <p:spTgt spid="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17" dur="1000" fill="hold"/>
                                        <p:tgtEl>
                                          <p:spTgt spid="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8" dur="1000" fill="hold"/>
                                        <p:tgtEl>
                                          <p:spTgt spid="1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23" dur="1000"/>
                                        <p:tgtEl>
                                          <p:spTgt spid="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24" dur="1000" fill="hold"/>
                                        <p:tgtEl>
                                          <p:spTgt spid="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5" dur="1000" fill="hold"/>
                                        <p:tgtEl>
                                          <p:spTgt spid="1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0" dur="1000"/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1" dur="1000" fill="hold"/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2" dur="1000" fill="hold"/>
                                        <p:tgtEl>
                                          <p:spTgt spid="1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37" dur="1000"/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8" dur="1000" fill="hold"/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9" dur="1000" fill="hold"/>
                                        <p:tgtEl>
                                          <p:spTgt spid="1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4" dur="1000"/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45" dur="1000" fill="hold"/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6" dur="1000" fill="hold"/>
                                        <p:tgtEl>
                                          <p:spTgt spid="1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Shape 1"/>
          <p:cNvSpPr txBox="1"/>
          <p:nvPr/>
        </p:nvSpPr>
        <p:spPr>
          <a:xfrm>
            <a:off x="1252800" y="380880"/>
            <a:ext cx="10172520" cy="14932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</a:pPr>
            <a:r>
              <a:rPr b="0" lang="pl-PL" sz="5100" spc="199" strike="noStrike" cap="all">
                <a:solidFill>
                  <a:srgbClr val="2a1a00"/>
                </a:solidFill>
                <a:latin typeface="Times New Roman"/>
              </a:rPr>
              <a:t>telewizja</a:t>
            </a:r>
            <a:endParaRPr b="0" lang="en-US" sz="51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3" name="TextShape 2"/>
          <p:cNvSpPr txBox="1"/>
          <p:nvPr/>
        </p:nvSpPr>
        <p:spPr>
          <a:xfrm>
            <a:off x="1251720" y="1766520"/>
            <a:ext cx="4800240" cy="10652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1" lang="pl-PL" sz="4400" spc="199" strike="noStrike" cap="all">
                <a:solidFill>
                  <a:srgbClr val="2a1a00"/>
                </a:solidFill>
                <a:latin typeface="Times New Roman"/>
              </a:rPr>
              <a:t>Zalety</a:t>
            </a:r>
            <a:endParaRPr b="0" lang="en-US" sz="44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94" name="TextShape 3"/>
          <p:cNvSpPr txBox="1"/>
          <p:nvPr/>
        </p:nvSpPr>
        <p:spPr>
          <a:xfrm>
            <a:off x="1257480" y="2909160"/>
            <a:ext cx="4800240" cy="38019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Relacje na żywo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Rzetelne informacje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Relaks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Szybki przekaz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Akcje charytatywne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Rozwija wyobraźnię i zainteresowania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Programy o określonej porze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Poznanie świata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95" name="TextShape 4"/>
          <p:cNvSpPr txBox="1"/>
          <p:nvPr/>
        </p:nvSpPr>
        <p:spPr>
          <a:xfrm>
            <a:off x="6633720" y="2199600"/>
            <a:ext cx="4800240" cy="632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1" lang="pl-PL" sz="4400" spc="199" strike="noStrike" cap="all">
                <a:solidFill>
                  <a:srgbClr val="2a1a00"/>
                </a:solidFill>
                <a:latin typeface="Times New Roman"/>
              </a:rPr>
              <a:t>wady</a:t>
            </a:r>
            <a:endParaRPr b="0" lang="en-US" sz="44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196" name="TextShape 5"/>
          <p:cNvSpPr txBox="1"/>
          <p:nvPr/>
        </p:nvSpPr>
        <p:spPr>
          <a:xfrm>
            <a:off x="6633720" y="2909160"/>
            <a:ext cx="4800240" cy="29959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Wady wzroku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Uzależnienie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Przemoc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Brak ruchu – otyłość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Zbyt dużo reklam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Brak wpływu na program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>
              <a:lnSpc>
                <a:spcPct val="110000"/>
              </a:lnSpc>
              <a:spcBef>
                <a:spcPts val="700"/>
              </a:spcBef>
            </a:pP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1250"/>
    </mc:Choice>
    <mc:Fallback>
      <p:transition spd="slow"/>
    </mc:Fallback>
  </mc:AlternateContent>
  <p:timing>
    <p:tnLst>
      <p:par>
        <p:cTn id="147" dur="indefinite" restart="never" nodeType="tmRoot">
          <p:childTnLst>
            <p:seq>
              <p:cTn id="148" dur="indefinite" nodeType="mainSeq">
                <p:childTnLst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3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4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59" dur="1000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60" dur="10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1" dur="10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66" dur="1000"/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67" dur="1000" fill="hold"/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8" dur="1000" fill="hold"/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73" dur="1000"/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74" dur="1000" fill="hold"/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5" dur="1000" fill="hold"/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0" dur="1000"/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1" dur="1000" fill="hold"/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2" dur="1000" fill="hold"/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87" dur="1000"/>
                                        <p:tgtEl>
                                          <p:spTgt spid="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8" dur="1000" fill="hold"/>
                                        <p:tgtEl>
                                          <p:spTgt spid="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9" dur="1000" fill="hold"/>
                                        <p:tgtEl>
                                          <p:spTgt spid="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94" dur="1000"/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95" dur="1000" fill="hold"/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6" dur="1000" fill="hold"/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1" dur="1000"/>
                                        <p:tgtEl>
                                          <p:spTgt spid="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2" dur="1000" fill="hold"/>
                                        <p:tgtEl>
                                          <p:spTgt spid="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3" dur="1000" fill="hold"/>
                                        <p:tgtEl>
                                          <p:spTgt spid="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08" dur="1000"/>
                                        <p:tgtEl>
                                          <p:spTgt spid="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9" dur="1000" fill="hold"/>
                                        <p:tgtEl>
                                          <p:spTgt spid="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0" dur="1000" fill="hold"/>
                                        <p:tgtEl>
                                          <p:spTgt spid="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5" dur="1000"/>
                                        <p:tgtEl>
                                          <p:spTgt spid="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16" dur="1000" fill="hold"/>
                                        <p:tgtEl>
                                          <p:spTgt spid="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7" dur="1000" fill="hold"/>
                                        <p:tgtEl>
                                          <p:spTgt spid="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22" dur="1000"/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3" dur="1000" fill="hold"/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4" dur="1000" fill="hold"/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29" dur="1000"/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30" dur="1000" fill="hold"/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1" dur="1000" fill="hold"/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36" dur="1000"/>
                                        <p:tgtEl>
                                          <p:spTgt spid="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37" dur="1000" fill="hold"/>
                                        <p:tgtEl>
                                          <p:spTgt spid="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8" dur="1000" fill="hold"/>
                                        <p:tgtEl>
                                          <p:spTgt spid="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43" dur="1000"/>
                                        <p:tgtEl>
                                          <p:spTgt spid="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44" dur="1000" fill="hold"/>
                                        <p:tgtEl>
                                          <p:spTgt spid="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5" dur="1000" fill="hold"/>
                                        <p:tgtEl>
                                          <p:spTgt spid="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50" dur="1000"/>
                                        <p:tgtEl>
                                          <p:spTgt spid="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51" dur="1000" fill="hold"/>
                                        <p:tgtEl>
                                          <p:spTgt spid="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2" dur="1000" fill="hold"/>
                                        <p:tgtEl>
                                          <p:spTgt spid="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57" dur="1000"/>
                                        <p:tgtEl>
                                          <p:spTgt spid="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58" dur="1000" fill="hold"/>
                                        <p:tgtEl>
                                          <p:spTgt spid="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9" dur="1000" fill="hold"/>
                                        <p:tgtEl>
                                          <p:spTgt spid="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64" dur="1000"/>
                                        <p:tgtEl>
                                          <p:spTgt spid="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65" dur="1000" fill="hold"/>
                                        <p:tgtEl>
                                          <p:spTgt spid="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6" dur="1000" fill="hold"/>
                                        <p:tgtEl>
                                          <p:spTgt spid="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Picture 2" descr="Światowy Dzień Środków Masowego Przekazu | TalentowiSKO Banków  Spółdzielczych"/>
          <p:cNvPicPr/>
          <p:nvPr/>
        </p:nvPicPr>
        <p:blipFill>
          <a:blip r:embed="rId1"/>
          <a:stretch/>
        </p:blipFill>
        <p:spPr>
          <a:xfrm>
            <a:off x="3142800" y="923400"/>
            <a:ext cx="5779080" cy="512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1250"/>
    </mc:Choice>
    <mc:Fallback>
      <p:transition spd="slow"/>
    </mc:Fallback>
  </mc:AlternateContent>
  <p:timing>
    <p:tnLst>
      <p:par>
        <p:cTn id="267" dur="indefinite" restart="never" nodeType="tmRoot">
          <p:childTnLst>
            <p:seq>
              <p:cTn id="268" dur="indefinite" nodeType="mainSeq">
                <p:childTnLst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nodeType="clickEffect" fill="hold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 additive="repl">
                                        <p:cTn id="273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Shape 1"/>
          <p:cNvSpPr txBox="1"/>
          <p:nvPr/>
        </p:nvSpPr>
        <p:spPr>
          <a:xfrm>
            <a:off x="1252800" y="380880"/>
            <a:ext cx="10172520" cy="14932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</a:pPr>
            <a:r>
              <a:rPr b="0" lang="pl-PL" sz="5100" spc="199" strike="noStrike" cap="all">
                <a:solidFill>
                  <a:srgbClr val="2a1a00"/>
                </a:solidFill>
                <a:latin typeface="Times New Roman"/>
              </a:rPr>
              <a:t>Internet</a:t>
            </a:r>
            <a:endParaRPr b="0" lang="en-US" sz="51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199" name="TextShape 2"/>
          <p:cNvSpPr txBox="1"/>
          <p:nvPr/>
        </p:nvSpPr>
        <p:spPr>
          <a:xfrm>
            <a:off x="1251720" y="2199600"/>
            <a:ext cx="4800240" cy="632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1" lang="pl-PL" sz="4400" spc="199" strike="noStrike" cap="all">
                <a:solidFill>
                  <a:srgbClr val="2a1a00"/>
                </a:solidFill>
                <a:latin typeface="Times New Roman"/>
              </a:rPr>
              <a:t>zalety</a:t>
            </a:r>
            <a:endParaRPr b="0" lang="en-US" sz="44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00" name="TextShape 3"/>
          <p:cNvSpPr txBox="1"/>
          <p:nvPr/>
        </p:nvSpPr>
        <p:spPr>
          <a:xfrm>
            <a:off x="1257480" y="2909160"/>
            <a:ext cx="4800240" cy="299592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97000"/>
          </a:bodyPr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Szybki dostęp do informacji 24h/dobę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Ułatwia kontakt z ludźmi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Umożliwia poznanie świata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Rozrywka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Możliwość robienia zakupów, przelewów, NAUKI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Możliwość uzyskania informacji bieżących i starszych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01" name="TextShape 4"/>
          <p:cNvSpPr txBox="1"/>
          <p:nvPr/>
        </p:nvSpPr>
        <p:spPr>
          <a:xfrm>
            <a:off x="6633720" y="2199600"/>
            <a:ext cx="4800240" cy="632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1" lang="pl-PL" sz="4400" spc="199" strike="noStrike" cap="all">
                <a:solidFill>
                  <a:srgbClr val="2a1a00"/>
                </a:solidFill>
                <a:latin typeface="Times New Roman"/>
              </a:rPr>
              <a:t>wady</a:t>
            </a:r>
            <a:endParaRPr b="0" lang="en-US" sz="44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02" name="TextShape 5"/>
          <p:cNvSpPr txBox="1"/>
          <p:nvPr/>
        </p:nvSpPr>
        <p:spPr>
          <a:xfrm>
            <a:off x="6633720" y="2909160"/>
            <a:ext cx="4800240" cy="29959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Uzależnienia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Przemoc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Wady wzroku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Wirusy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 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1250"/>
    </mc:Choice>
    <mc:Fallback>
      <p:transition spd="slow"/>
    </mc:Fallback>
  </mc:AlternateContent>
  <p:timing>
    <p:tnLst>
      <p:par>
        <p:cTn id="274" dur="indefinite" restart="never" nodeType="tmRoot">
          <p:childTnLst>
            <p:seq>
              <p:cTn id="275" dur="indefinite" nodeType="mainSeq">
                <p:childTnLst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0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1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86" dur="1000"/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87" dur="1000" fill="hold"/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8" dur="1000" fill="hold"/>
                                        <p:tgtEl>
                                          <p:spTgt spid="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93" dur="1000"/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4" dur="1000" fill="hold"/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5" dur="1000" fill="hold"/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00" dur="1000"/>
                                        <p:tgtEl>
                                          <p:spTgt spid="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01" dur="1000" fill="hold"/>
                                        <p:tgtEl>
                                          <p:spTgt spid="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2" dur="1000" fill="hold"/>
                                        <p:tgtEl>
                                          <p:spTgt spid="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07" dur="1000"/>
                                        <p:tgtEl>
                                          <p:spTgt spid="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08" dur="1000" fill="hold"/>
                                        <p:tgtEl>
                                          <p:spTgt spid="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9" dur="1000" fill="hold"/>
                                        <p:tgtEl>
                                          <p:spTgt spid="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14" dur="1000"/>
                                        <p:tgtEl>
                                          <p:spTgt spid="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15" dur="1000" fill="hold"/>
                                        <p:tgtEl>
                                          <p:spTgt spid="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6" dur="1000" fill="hold"/>
                                        <p:tgtEl>
                                          <p:spTgt spid="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21" dur="1000"/>
                                        <p:tgtEl>
                                          <p:spTgt spid="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22" dur="1000" fill="hold"/>
                                        <p:tgtEl>
                                          <p:spTgt spid="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3" dur="1000" fill="hold"/>
                                        <p:tgtEl>
                                          <p:spTgt spid="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28" dur="1000"/>
                                        <p:tgtEl>
                                          <p:spTgt spid="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29" dur="1000" fill="hold"/>
                                        <p:tgtEl>
                                          <p:spTgt spid="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0" dur="1000" fill="hold"/>
                                        <p:tgtEl>
                                          <p:spTgt spid="2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35" dur="1000"/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36" dur="1000" fill="hold"/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7" dur="1000" fill="hold"/>
                                        <p:tgtEl>
                                          <p:spTgt spid="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42" dur="1000"/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43" dur="1000" fill="hold"/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4" dur="1000" fill="hold"/>
                                        <p:tgtEl>
                                          <p:spTgt spid="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49" dur="1000"/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50" dur="1000" fill="hold"/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1" dur="1000" fill="hold"/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56" dur="1000"/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57" dur="1000" fill="hold"/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8" dur="1000" fill="hold"/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63" dur="1000"/>
                                        <p:tgtEl>
                                          <p:spTgt spid="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64" dur="1000" fill="hold"/>
                                        <p:tgtEl>
                                          <p:spTgt spid="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5" dur="1000" fill="hold"/>
                                        <p:tgtEl>
                                          <p:spTgt spid="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70" dur="1000"/>
                                        <p:tgtEl>
                                          <p:spTgt spid="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71" dur="1000" fill="hold"/>
                                        <p:tgtEl>
                                          <p:spTgt spid="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2" dur="1000" fill="hold"/>
                                        <p:tgtEl>
                                          <p:spTgt spid="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Picture 2" descr="Światowy Dzień Środków Masowego Przekazu – Kalendarz Świąt Nietypowych"/>
          <p:cNvPicPr/>
          <p:nvPr/>
        </p:nvPicPr>
        <p:blipFill>
          <a:blip r:embed="rId1"/>
          <a:stretch/>
        </p:blipFill>
        <p:spPr>
          <a:xfrm>
            <a:off x="2947320" y="798840"/>
            <a:ext cx="6931440" cy="4818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1250"/>
    </mc:Choice>
    <mc:Fallback>
      <p:transition spd="slow"/>
    </mc:Fallback>
  </mc:AlternateContent>
  <p:timing>
    <p:tnLst>
      <p:par>
        <p:cTn id="373" dur="indefinite" restart="never" nodeType="tmRoot">
          <p:childTnLst>
            <p:seq>
              <p:cTn id="374" dur="indefinite" nodeType="mainSeq">
                <p:childTnLst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nodeType="clickEffect" fill="hold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 additive="repl">
                                        <p:cTn id="379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TextShape 1"/>
          <p:cNvSpPr txBox="1"/>
          <p:nvPr/>
        </p:nvSpPr>
        <p:spPr>
          <a:xfrm>
            <a:off x="1252800" y="380880"/>
            <a:ext cx="10172520" cy="14932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</a:pPr>
            <a:r>
              <a:rPr b="0" lang="pl-PL" sz="5100" spc="199" strike="noStrike" cap="all">
                <a:solidFill>
                  <a:srgbClr val="2a1a00"/>
                </a:solidFill>
                <a:latin typeface="Times New Roman"/>
              </a:rPr>
              <a:t>radio</a:t>
            </a:r>
            <a:endParaRPr b="0" lang="en-US" sz="51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05" name="TextShape 2"/>
          <p:cNvSpPr txBox="1"/>
          <p:nvPr/>
        </p:nvSpPr>
        <p:spPr>
          <a:xfrm>
            <a:off x="1251720" y="2199600"/>
            <a:ext cx="4800240" cy="632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1" lang="pl-PL" sz="4400" spc="199" strike="noStrike" cap="all">
                <a:solidFill>
                  <a:srgbClr val="2a1a00"/>
                </a:solidFill>
                <a:latin typeface="Times New Roman"/>
              </a:rPr>
              <a:t>zalety</a:t>
            </a:r>
            <a:endParaRPr b="0" lang="en-US" sz="44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06" name="TextShape 3"/>
          <p:cNvSpPr txBox="1"/>
          <p:nvPr/>
        </p:nvSpPr>
        <p:spPr>
          <a:xfrm>
            <a:off x="1257480" y="2909160"/>
            <a:ext cx="4800240" cy="29959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Muzyka non stop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Rozwija wyobraźnię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Zawsze można je mieć ze sobą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Profesjonalny serwis informacyjny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 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07" name="TextShape 4"/>
          <p:cNvSpPr txBox="1"/>
          <p:nvPr/>
        </p:nvSpPr>
        <p:spPr>
          <a:xfrm>
            <a:off x="6633720" y="2199600"/>
            <a:ext cx="4800240" cy="632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1" lang="pl-PL" sz="4400" spc="199" strike="noStrike" cap="all">
                <a:solidFill>
                  <a:srgbClr val="2a1a00"/>
                </a:solidFill>
                <a:latin typeface="Times New Roman"/>
              </a:rPr>
              <a:t>wady</a:t>
            </a:r>
            <a:endParaRPr b="0" lang="en-US" sz="4400" spc="-1" strike="noStrike">
              <a:solidFill>
                <a:srgbClr val="595959"/>
              </a:solidFill>
              <a:latin typeface="Gill Sans MT"/>
            </a:endParaRPr>
          </a:p>
        </p:txBody>
      </p:sp>
      <p:sp>
        <p:nvSpPr>
          <p:cNvPr id="208" name="TextShape 5"/>
          <p:cNvSpPr txBox="1"/>
          <p:nvPr/>
        </p:nvSpPr>
        <p:spPr>
          <a:xfrm>
            <a:off x="6633720" y="2909160"/>
            <a:ext cx="4800240" cy="29959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Brak wizji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Zbyt częste reklamy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Mało informacji edukacyjnych i społecznych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Nie dla osób głuchych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  <a:p>
            <a:pPr marL="228600" indent="-22824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Font typeface="Arial"/>
              <a:buChar char="•"/>
            </a:pPr>
            <a:r>
              <a:rPr b="0" lang="pl-PL" sz="2000" spc="-1" strike="noStrike">
                <a:solidFill>
                  <a:srgbClr val="595959"/>
                </a:solidFill>
                <a:latin typeface="Times New Roman"/>
              </a:rPr>
              <a:t>Problemy z nadajnikiem</a:t>
            </a:r>
            <a:endParaRPr b="0" lang="en-US" sz="2000" spc="-1" strike="noStrike">
              <a:solidFill>
                <a:srgbClr val="595959"/>
              </a:solidFill>
              <a:latin typeface="Gill Sans MT"/>
            </a:endParaRPr>
          </a:p>
        </p:txBody>
      </p:sp>
    </p:spTree>
  </p:cSld>
  <mc:AlternateContent>
    <mc:Choice Requires="p14">
      <p:transition spd="slow" p14:dur="1250"/>
    </mc:Choice>
    <mc:Fallback>
      <p:transition spd="slow"/>
    </mc:Fallback>
  </mc:AlternateContent>
  <p:timing>
    <p:tnLst>
      <p:par>
        <p:cTn id="380" dur="indefinite" restart="never" nodeType="tmRoot">
          <p:childTnLst>
            <p:seq>
              <p:cTn id="381" dur="indefinite" nodeType="mainSeq">
                <p:childTnLst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86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7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92" dur="1000"/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93" dur="1000" fill="hold"/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4" dur="1000" fill="hold"/>
                                        <p:tgtEl>
                                          <p:spTgt spid="2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99" dur="1000"/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00" dur="1000" fill="hold"/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1" dur="1000" fill="hold"/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06" dur="1000"/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07" dur="1000" fill="hold"/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8" dur="1000" fill="hold"/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13" dur="1000"/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14" dur="1000" fill="hold"/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5" dur="1000" fill="hold"/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20" dur="1000"/>
                                        <p:tgtEl>
                                          <p:spTgt spid="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21" dur="1000" fill="hold"/>
                                        <p:tgtEl>
                                          <p:spTgt spid="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2" dur="1000" fill="hold"/>
                                        <p:tgtEl>
                                          <p:spTgt spid="2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27" dur="1000"/>
                                        <p:tgtEl>
                                          <p:spTgt spid="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28" dur="1000" fill="hold"/>
                                        <p:tgtEl>
                                          <p:spTgt spid="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9" dur="1000" fill="hold"/>
                                        <p:tgtEl>
                                          <p:spTgt spid="2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0" fill="hold">
                      <p:stCondLst>
                        <p:cond delay="indefinite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34" dur="1000"/>
                                        <p:tgtEl>
                                          <p:spTgt spid="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35" dur="1000" fill="hold"/>
                                        <p:tgtEl>
                                          <p:spTgt spid="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6" dur="1000" fill="hold"/>
                                        <p:tgtEl>
                                          <p:spTgt spid="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41" dur="1000"/>
                                        <p:tgtEl>
                                          <p:spTgt spid="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42" dur="1000" fill="hold"/>
                                        <p:tgtEl>
                                          <p:spTgt spid="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3" dur="1000" fill="hold"/>
                                        <p:tgtEl>
                                          <p:spTgt spid="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" fill="hold">
                      <p:stCondLst>
                        <p:cond delay="indefinite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48" dur="1000"/>
                                        <p:tgtEl>
                                          <p:spTgt spid="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49" dur="1000" fill="hold"/>
                                        <p:tgtEl>
                                          <p:spTgt spid="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0" dur="1000" fill="hold"/>
                                        <p:tgtEl>
                                          <p:spTgt spid="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55" dur="1000"/>
                                        <p:tgtEl>
                                          <p:spTgt spid="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56" dur="1000" fill="hold"/>
                                        <p:tgtEl>
                                          <p:spTgt spid="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7" dur="1000" fill="hold"/>
                                        <p:tgtEl>
                                          <p:spTgt spid="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62" dur="1000"/>
                                        <p:tgtEl>
                                          <p:spTgt spid="2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63" dur="1000" fill="hold"/>
                                        <p:tgtEl>
                                          <p:spTgt spid="2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4" dur="1000" fill="hold"/>
                                        <p:tgtEl>
                                          <p:spTgt spid="2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69" dur="1000"/>
                                        <p:tgtEl>
                                          <p:spTgt spid="2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70" dur="1000" fill="hold"/>
                                        <p:tgtEl>
                                          <p:spTgt spid="2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1" dur="1000" fill="hold"/>
                                        <p:tgtEl>
                                          <p:spTgt spid="2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Picture 2" descr="Radio przenośne Albrecht DR 860 Senior, DAB+, FM | Zamów w Conrad.pl"/>
          <p:cNvPicPr/>
          <p:nvPr/>
        </p:nvPicPr>
        <p:blipFill>
          <a:blip r:embed="rId1"/>
          <a:stretch/>
        </p:blipFill>
        <p:spPr>
          <a:xfrm>
            <a:off x="3506760" y="803520"/>
            <a:ext cx="6125400" cy="5479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1250"/>
    </mc:Choice>
    <mc:Fallback>
      <p:transition spd="slow"/>
    </mc:Fallback>
  </mc:AlternateContent>
  <p:timing>
    <p:tnLst>
      <p:par>
        <p:cTn id="472" dur="indefinite" restart="never" nodeType="tmRoot">
          <p:childTnLst>
            <p:seq>
              <p:cTn id="473" dur="indefinite" nodeType="mainSeq">
                <p:childTnLst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nodeType="clickEffect" fill="hold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 additive="repl">
                                        <p:cTn id="478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/>
          <p:cNvSpPr/>
          <p:nvPr/>
        </p:nvSpPr>
        <p:spPr>
          <a:xfrm>
            <a:off x="1100880" y="322200"/>
            <a:ext cx="10262160" cy="4935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50000"/>
              </a:lnSpc>
            </a:pPr>
            <a:r>
              <a:rPr b="1" lang="pl-PL" sz="3200" spc="-1" strike="noStrike">
                <a:solidFill>
                  <a:srgbClr val="444444"/>
                </a:solidFill>
                <a:latin typeface="Times New Roman"/>
              </a:rPr>
              <a:t>Dlaczego media nazywane są „czwartą władzą”</a:t>
            </a:r>
            <a:br/>
            <a:r>
              <a:rPr b="0" lang="pl-PL" sz="1800" spc="-1" strike="noStrike">
                <a:solidFill>
                  <a:srgbClr val="444444"/>
                </a:solidFill>
                <a:latin typeface="Times New Roman"/>
              </a:rPr>
              <a:t>Jest to sformułowanie doskonale znane we wszystkich krajach, w których panuje ustrój demokratyczny. Określa tak zwane wolne media – wolne, czyli nie obłożone cenzurą, takie, gdzie panuje wolność słowa.             Nie oznacza to oczywiście kompletnej samowolki w tym temacie, albowiem osoby zatrudnione w środkach masowego przekazu także są zobowiązane do przestrzegania przepisów prawa. Nie jest także żadną nowością, iż siły prasy nie należy lekceważyć, albowiem to ona przede wszystkim wpływa na kształtowanie postaw i poglądów tak społecznych, jak i politycznych. Nie ma z drugiej strony takiej możliwości, ażeby władza nie próbowała ingerować w działalność mediów – mamy z tym do czynienia także i w naszym kraju, co bardzo mocno widać zwłaszcza na poziomie prasy lokalnej. </a:t>
            </a:r>
            <a:endParaRPr b="0" lang="pl-PL" sz="1800" spc="-1" strike="noStrike">
              <a:latin typeface="Arial"/>
            </a:endParaRPr>
          </a:p>
          <a:p>
            <a:pPr algn="ctr">
              <a:lnSpc>
                <a:spcPct val="150000"/>
              </a:lnSpc>
            </a:pPr>
            <a:r>
              <a:rPr b="0" lang="pl-PL" sz="1800" spc="-1" strike="noStrike">
                <a:solidFill>
                  <a:srgbClr val="444444"/>
                </a:solidFill>
                <a:latin typeface="Times New Roman"/>
              </a:rPr>
              <a:t>Wolność słowa w naszym państwie zagwarantowana jest uchwalona dwanaście lat temu Konstytucja, jednakże w praktyce wcale nie wygląda to tak wspaniale.</a:t>
            </a:r>
            <a:endParaRPr b="0" lang="pl-PL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1250"/>
    </mc:Choice>
    <mc:Fallback>
      <p:transition spd="slow"/>
    </mc:Fallback>
  </mc:AlternateContent>
  <p:timing>
    <p:tnLst>
      <p:par>
        <p:cTn id="479" dur="indefinite" restart="never" nodeType="tmRoot">
          <p:childTnLst>
            <p:seq>
              <p:cTn id="480" dur="indefinite" nodeType="mainSeq">
                <p:childTnLst>
                  <p:par>
                    <p:cTn id="481" fill="hold">
                      <p:stCondLst>
                        <p:cond delay="indefinite"/>
                      </p:stCondLst>
                      <p:childTnLst>
                        <p:par>
                          <p:cTn id="482" fill="hold">
                            <p:stCondLst>
                              <p:cond delay="0"/>
                            </p:stCondLst>
                            <p:childTnLst>
                              <p:par>
                                <p:cTn id="483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85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86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7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5943600" y="3276720"/>
            <a:ext cx="304560" cy="30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212" name="Obraz 2" descr=""/>
          <p:cNvPicPr/>
          <p:nvPr/>
        </p:nvPicPr>
        <p:blipFill>
          <a:blip r:embed="rId1"/>
          <a:stretch/>
        </p:blipFill>
        <p:spPr>
          <a:xfrm>
            <a:off x="1598040" y="-10080"/>
            <a:ext cx="9019440" cy="6408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1250"/>
    </mc:Choice>
    <mc:Fallback>
      <p:transition spd="slow"/>
    </mc:Fallback>
  </mc:AlternateContent>
  <p:timing>
    <p:tnLst>
      <p:par>
        <p:cTn id="488" dur="indefinite" restart="never" nodeType="tmRoot">
          <p:childTnLst>
            <p:seq>
              <p:cTn id="489" dur="indefinite" nodeType="mainSeq">
                <p:childTnLst>
                  <p:par>
                    <p:cTn id="490" fill="hold">
                      <p:stCondLst>
                        <p:cond delay="indefinite"/>
                      </p:stCondLst>
                      <p:childTnLst>
                        <p:par>
                          <p:cTn id="491" fill="hold">
                            <p:stCondLst>
                              <p:cond delay="0"/>
                            </p:stCondLst>
                            <p:childTnLst>
                              <p:par>
                                <p:cTn id="492" nodeType="clickEffect" fill="hold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 additive="repl">
                                        <p:cTn id="494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1455840" y="852120"/>
            <a:ext cx="9001440" cy="4567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50000"/>
              </a:lnSpc>
            </a:pPr>
            <a:r>
              <a:rPr b="1" lang="pl-PL" sz="2800" spc="-1" strike="noStrike">
                <a:solidFill>
                  <a:srgbClr val="202124"/>
                </a:solidFill>
                <a:latin typeface="Times New Roman"/>
              </a:rPr>
              <a:t>24 STYCZNIA OBCHODZIMY ŚWIATOWY DZIEŃ ŚRODKÓW MASOWEGO PRZEKAZU. </a:t>
            </a:r>
            <a:endParaRPr b="0" lang="pl-PL" sz="2800" spc="-1" strike="noStrike">
              <a:latin typeface="Arial"/>
            </a:endParaRPr>
          </a:p>
          <a:p>
            <a:pPr algn="ctr">
              <a:lnSpc>
                <a:spcPct val="150000"/>
              </a:lnSpc>
            </a:pPr>
            <a:r>
              <a:rPr b="0" lang="pl-PL" sz="2800" spc="-1" strike="noStrike">
                <a:solidFill>
                  <a:srgbClr val="202124"/>
                </a:solidFill>
                <a:latin typeface="Times New Roman"/>
              </a:rPr>
              <a:t>Ustanowiony został przez Papieża Pawła VI w roku 1967.            W Kościele Katolickim tego dnia wspomina się </a:t>
            </a:r>
            <a:endParaRPr b="0" lang="pl-PL" sz="2800" spc="-1" strike="noStrike">
              <a:latin typeface="Arial"/>
            </a:endParaRPr>
          </a:p>
          <a:p>
            <a:pPr algn="ctr">
              <a:lnSpc>
                <a:spcPct val="150000"/>
              </a:lnSpc>
            </a:pPr>
            <a:r>
              <a:rPr b="0" lang="pl-PL" sz="2800" spc="-1" strike="noStrike">
                <a:solidFill>
                  <a:srgbClr val="202124"/>
                </a:solidFill>
                <a:latin typeface="Times New Roman"/>
              </a:rPr>
              <a:t>Św. Franciszka Selezego, którego Papież Pius XI</a:t>
            </a:r>
            <a:endParaRPr b="0" lang="pl-PL" sz="2800" spc="-1" strike="noStrike">
              <a:latin typeface="Arial"/>
            </a:endParaRPr>
          </a:p>
          <a:p>
            <a:pPr algn="ctr">
              <a:lnSpc>
                <a:spcPct val="150000"/>
              </a:lnSpc>
            </a:pPr>
            <a:r>
              <a:rPr b="0" lang="pl-PL" sz="2800" spc="-1" strike="noStrike">
                <a:solidFill>
                  <a:srgbClr val="202124"/>
                </a:solidFill>
                <a:latin typeface="Times New Roman"/>
              </a:rPr>
              <a:t> </a:t>
            </a:r>
            <a:r>
              <a:rPr b="0" lang="pl-PL" sz="2800" spc="-1" strike="noStrike">
                <a:solidFill>
                  <a:srgbClr val="202124"/>
                </a:solidFill>
                <a:latin typeface="Times New Roman"/>
              </a:rPr>
              <a:t>w 1923 roku obwołał opiekunem i orędownikiem twórców </a:t>
            </a:r>
            <a:r>
              <a:rPr b="1" lang="pl-PL" sz="2800" spc="-1" strike="noStrike">
                <a:solidFill>
                  <a:srgbClr val="202124"/>
                </a:solidFill>
                <a:latin typeface="Times New Roman"/>
              </a:rPr>
              <a:t>środków</a:t>
            </a:r>
            <a:r>
              <a:rPr b="0" lang="pl-PL" sz="2800" spc="-1" strike="noStrike">
                <a:solidFill>
                  <a:srgbClr val="202124"/>
                </a:solidFill>
                <a:latin typeface="Times New Roman"/>
              </a:rPr>
              <a:t> społecznego </a:t>
            </a:r>
            <a:r>
              <a:rPr b="1" lang="pl-PL" sz="2800" spc="-1" strike="noStrike">
                <a:solidFill>
                  <a:srgbClr val="202124"/>
                </a:solidFill>
                <a:latin typeface="Times New Roman"/>
              </a:rPr>
              <a:t>przekazu.</a:t>
            </a:r>
            <a:endParaRPr b="0" lang="pl-PL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1250"/>
    </mc:Choice>
    <mc:Fallback>
      <p:transition spd="slow"/>
    </mc:Fallback>
  </mc:AlternateContent>
  <p:timing>
    <p:tnLst>
      <p:par>
        <p:cTn id="15" dur="indefinite" restart="never" nodeType="tmRoot">
          <p:childTnLst>
            <p:seq>
              <p:cTn id="16" dur="indefinite" nodeType="mainSeq">
                <p:childTnLst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21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TextShape 1"/>
          <p:cNvSpPr txBox="1"/>
          <p:nvPr/>
        </p:nvSpPr>
        <p:spPr>
          <a:xfrm>
            <a:off x="1078560" y="1098360"/>
            <a:ext cx="10317960" cy="4394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pl-PL" sz="10000" spc="797" strike="noStrike" cap="all">
                <a:solidFill>
                  <a:srgbClr val="2a1a00"/>
                </a:solidFill>
                <a:latin typeface="Impact"/>
              </a:rPr>
              <a:t>DZIĘKUJĘ ZA UWAGĘ</a:t>
            </a:r>
            <a:endParaRPr b="0" lang="en-US" sz="10000" spc="-1" strike="noStrike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214" name="TextShape 2"/>
          <p:cNvSpPr txBox="1"/>
          <p:nvPr/>
        </p:nvSpPr>
        <p:spPr>
          <a:xfrm>
            <a:off x="2215080" y="5979240"/>
            <a:ext cx="8044920" cy="74196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70000"/>
          </a:bodyPr>
          <a:p>
            <a:pPr algn="r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1" lang="pl-PL" sz="2000" spc="398" strike="noStrike" cap="all">
                <a:solidFill>
                  <a:srgbClr val="2a1a00"/>
                </a:solidFill>
                <a:latin typeface="Gill Sans MT"/>
              </a:rPr>
              <a:t>MATEUSZ CHOŁAJ </a:t>
            </a:r>
            <a:endParaRPr b="0" lang="pl-PL" sz="20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1" lang="pl-PL" sz="2000" spc="398" strike="noStrike" cap="all">
                <a:solidFill>
                  <a:srgbClr val="2a1a00"/>
                </a:solidFill>
                <a:latin typeface="Gill Sans MT"/>
              </a:rPr>
              <a:t>KL.8A</a:t>
            </a:r>
            <a:endParaRPr b="0" lang="pl-PL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1250"/>
    </mc:Choice>
    <mc:Fallback>
      <p:transition spd="slow"/>
    </mc:Fallback>
  </mc:AlternateContent>
  <p:timing>
    <p:tnLst>
      <p:par>
        <p:cTn id="495" dur="indefinite" restart="never" nodeType="tmRoot">
          <p:childTnLst>
            <p:seq>
              <p:cTn id="496" dur="indefinite" nodeType="mainSeq">
                <p:childTnLst>
                  <p:par>
                    <p:cTn id="497" fill="hold">
                      <p:stCondLst>
                        <p:cond delay="indefinite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01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2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>
                      <p:stCondLst>
                        <p:cond delay="indefinite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07" dur="500" fill="hold"/>
                                        <p:tgtEl>
                                          <p:spTgt spid="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8" dur="500" fill="hold"/>
                                        <p:tgtEl>
                                          <p:spTgt spid="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" fill="hold">
                      <p:stCondLst>
                        <p:cond delay="indefinite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13" dur="500" fill="hold"/>
                                        <p:tgtEl>
                                          <p:spTgt spid="2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4" dur="500" fill="hold"/>
                                        <p:tgtEl>
                                          <p:spTgt spid="2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832320" y="842040"/>
            <a:ext cx="9721800" cy="557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50000"/>
              </a:lnSpc>
            </a:pPr>
            <a:r>
              <a:rPr b="1" lang="pl-PL" sz="4000" spc="-1" strike="noStrike">
                <a:solidFill>
                  <a:srgbClr val="444444"/>
                </a:solidFill>
                <a:latin typeface="Times New Roman"/>
              </a:rPr>
              <a:t>ŚRODKI MASOWEGO PRZEKAZU</a:t>
            </a:r>
            <a:br/>
            <a:r>
              <a:rPr b="0" lang="pl-PL" sz="4000" spc="-1" strike="noStrike">
                <a:solidFill>
                  <a:srgbClr val="444444"/>
                </a:solidFill>
                <a:latin typeface="Times New Roman"/>
              </a:rPr>
              <a:t>Środki masowego przekazu, mass media, media masowe, środki masowego komunikowania…– urządzenia, instytucje, za pomocą których kieruje się pewne treści do bardzo licznej i zróżnicowanej publiczności.</a:t>
            </a:r>
            <a:endParaRPr b="0" lang="pl-PL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1250"/>
    </mc:Choice>
    <mc:Fallback>
      <p:transition spd="slow"/>
    </mc:Fallback>
  </mc:AlternateContent>
  <p:timing>
    <p:tnLst>
      <p:par>
        <p:cTn id="24" dur="indefinite" restart="never" nodeType="tmRoot">
          <p:childTnLst>
            <p:seq>
              <p:cTn id="25" dur="indefinite" nodeType="mainSeq">
                <p:childTnLst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30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1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Picture 4" descr="środki masowego przekazu - Biuro rachunkowe Magnifica, księgowość Warszawa"/>
          <p:cNvPicPr/>
          <p:nvPr/>
        </p:nvPicPr>
        <p:blipFill>
          <a:blip r:embed="rId1"/>
          <a:stretch/>
        </p:blipFill>
        <p:spPr>
          <a:xfrm>
            <a:off x="1216080" y="330480"/>
            <a:ext cx="10049040" cy="6030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1250"/>
    </mc:Choice>
    <mc:Fallback>
      <p:transition spd="slow"/>
    </mc:Fallback>
  </mc:AlternateContent>
  <p:timing>
    <p:tnLst>
      <p:par>
        <p:cTn id="33" dur="indefinite" restart="never" nodeType="tmRoot">
          <p:childTnLst>
            <p:seq>
              <p:cTn id="34" dur="indefinite" nodeType="mainSeq">
                <p:childTnLst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 additive="repl">
                                        <p:cTn id="39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994320" y="1091880"/>
            <a:ext cx="10439280" cy="4295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50000"/>
              </a:lnSpc>
            </a:pPr>
            <a:r>
              <a:rPr b="1" lang="pl-PL" sz="2400" spc="-1" strike="noStrike">
                <a:solidFill>
                  <a:srgbClr val="444444"/>
                </a:solidFill>
                <a:latin typeface="Times New Roman"/>
              </a:rPr>
              <a:t>Historia</a:t>
            </a:r>
            <a:endParaRPr b="0" lang="pl-PL" sz="24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2000" spc="-1" strike="noStrike">
                <a:solidFill>
                  <a:srgbClr val="444444"/>
                </a:solidFill>
                <a:latin typeface="Times New Roman"/>
              </a:rPr>
              <a:t>Początki prasy sięgają XVII wieku – pierwszym wydawcą gazety był niemiecki drukarz i księgarz, Johann Carolus. Działo się to w Strasburgu w 1609 r. Pomysł szybko przyjął się w całej Europie. Pierwsza polska gazeta, „Merkuryusz Polski Ordynaryjny”, ukazała się w 1661 roku w Krakowie, później wydawana była także w Warszawie, jednak prawdziwego znaczenia nabrała w XIX wieku. Pierwsze regularne programy radiowe nadane zostały w 1920 r. Kroniki filmowe wyświetlano od 1927 r. Telewizja w Polsce narodziła się w 1937 roku, ale prawdziwą popularność zyskała w latach czterdziestych i pięćdziesiątych. W 1971 roku pojawiła się telewizja kolorowa .Początki internetu sięgają końca lat sześćdziesiątych.</a:t>
            </a:r>
            <a:endParaRPr b="0" lang="pl-PL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1250"/>
    </mc:Choice>
    <mc:Fallback>
      <p:transition spd="slow"/>
    </mc:Fallback>
  </mc:AlternateContent>
  <p:timing>
    <p:tnLst>
      <p:par>
        <p:cTn id="40" dur="indefinite" restart="never" nodeType="tmRoot">
          <p:childTnLst>
            <p:seq>
              <p:cTn id="41" dur="indefinite" nodeType="mainSeq">
                <p:childTnLst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46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7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1118520" y="1109880"/>
            <a:ext cx="10342080" cy="3747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50000"/>
              </a:lnSpc>
            </a:pPr>
            <a:r>
              <a:rPr b="1" lang="pl-PL" sz="2000" spc="-1" strike="noStrike">
                <a:solidFill>
                  <a:srgbClr val="444444"/>
                </a:solidFill>
                <a:latin typeface="Times New Roman"/>
              </a:rPr>
              <a:t>Mechanizm powstawania mediów</a:t>
            </a:r>
            <a:endParaRPr b="0" lang="pl-PL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br/>
            <a:r>
              <a:rPr b="0" lang="pl-PL" sz="2000" spc="-1" strike="noStrike">
                <a:solidFill>
                  <a:srgbClr val="444444"/>
                </a:solidFill>
                <a:latin typeface="Times New Roman"/>
              </a:rPr>
              <a:t>Miejskich heroldów wyparły gazety, które zapewniały większą trwałość informacji. Magazyny, oprócz tekstów informacyjnych, oferowały piękne, kolorowe zdjęcia. </a:t>
            </a:r>
            <a:endParaRPr b="0" lang="pl-PL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2000" spc="-1" strike="noStrike">
                <a:solidFill>
                  <a:srgbClr val="444444"/>
                </a:solidFill>
                <a:latin typeface="Times New Roman"/>
              </a:rPr>
              <a:t>Radio zapewniało szybkość przekazu i wygodę w odbiorze.</a:t>
            </a:r>
            <a:endParaRPr b="0" lang="pl-PL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2000" spc="-1" strike="noStrike">
                <a:solidFill>
                  <a:srgbClr val="444444"/>
                </a:solidFill>
                <a:latin typeface="Times New Roman"/>
              </a:rPr>
              <a:t>Telewizja dodała do tego ruchome obrazki.</a:t>
            </a:r>
            <a:endParaRPr b="0" lang="pl-PL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2000" spc="-1" strike="noStrike">
                <a:solidFill>
                  <a:srgbClr val="444444"/>
                </a:solidFill>
                <a:latin typeface="Times New Roman"/>
              </a:rPr>
              <a:t>Internet zapewnia trwałość informacji, możliwość jej szybkiej aktualizacji, wygodę dostępu, dźwięk, ruchome obrazki, trójwymiarowość... oraz przede wszystkim: interaktywność.</a:t>
            </a:r>
            <a:endParaRPr b="0" lang="pl-PL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1250"/>
    </mc:Choice>
    <mc:Fallback>
      <p:transition spd="slow"/>
    </mc:Fallback>
  </mc:AlternateContent>
  <p:timing>
    <p:tnLst>
      <p:par>
        <p:cTn id="49" dur="indefinite" restart="never" nodeType="tmRoot">
          <p:childTnLst>
            <p:seq>
              <p:cTn id="50" dur="indefinite" nodeType="mainSeq">
                <p:childTnLst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5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6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7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Picture 2" descr="Koncepcja Projektu środków Masowego Przekazu | Darmowy Wektor"/>
          <p:cNvPicPr/>
          <p:nvPr/>
        </p:nvPicPr>
        <p:blipFill>
          <a:blip r:embed="rId1"/>
          <a:stretch/>
        </p:blipFill>
        <p:spPr>
          <a:xfrm>
            <a:off x="1518120" y="447840"/>
            <a:ext cx="9339120" cy="6254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1250"/>
    </mc:Choice>
    <mc:Fallback>
      <p:transition spd="slow"/>
    </mc:Fallback>
  </mc:AlternateContent>
  <p:timing>
    <p:tnLst>
      <p:par>
        <p:cTn id="58" dur="indefinite" restart="never" nodeType="tmRoot">
          <p:childTnLst>
            <p:seq>
              <p:cTn id="59" dur="indefinite" nodeType="mainSeq">
                <p:childTnLst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nodeType="clickEffect" fill="hold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 additive="repl">
                                        <p:cTn id="64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1242720" y="1198440"/>
            <a:ext cx="10191240" cy="283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50000"/>
              </a:lnSpc>
            </a:pPr>
            <a:r>
              <a:rPr b="1" lang="pl-PL" sz="2000" spc="-1" strike="noStrike">
                <a:solidFill>
                  <a:srgbClr val="444444"/>
                </a:solidFill>
                <a:latin typeface="Times New Roman"/>
              </a:rPr>
              <a:t>Nowoczesne media</a:t>
            </a:r>
            <a:endParaRPr b="0" lang="pl-PL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2000" spc="-1" strike="noStrike">
                <a:solidFill>
                  <a:srgbClr val="444444"/>
                </a:solidFill>
                <a:latin typeface="Times New Roman"/>
              </a:rPr>
              <a:t>Media można rozpatrywać w różnych aspektach, jednak w tym przypadku rozumiemy je jako narzędzie komunikacji:</a:t>
            </a:r>
            <a:endParaRPr b="0" lang="pl-PL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2000" spc="-1" strike="noStrike">
                <a:solidFill>
                  <a:srgbClr val="444444"/>
                </a:solidFill>
                <a:latin typeface="Times New Roman"/>
              </a:rPr>
              <a:t>urządzenia wykorzystywane do zapisu i gromadzenia informacji,</a:t>
            </a:r>
            <a:endParaRPr b="0" lang="pl-PL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2000" spc="-1" strike="noStrike">
                <a:solidFill>
                  <a:srgbClr val="444444"/>
                </a:solidFill>
                <a:latin typeface="Times New Roman"/>
              </a:rPr>
              <a:t>media drukowane – komunikaty dostarczane w formie tekstu lub obrazu,</a:t>
            </a:r>
            <a:endParaRPr b="0" lang="pl-PL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2000" spc="-1" strike="noStrike">
                <a:solidFill>
                  <a:srgbClr val="444444"/>
                </a:solidFill>
                <a:latin typeface="Times New Roman"/>
              </a:rPr>
              <a:t>media elektroniczne – komunikaty dostarczane drogą elektroniczną.</a:t>
            </a:r>
            <a:endParaRPr b="0" lang="pl-PL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1250"/>
    </mc:Choice>
    <mc:Fallback>
      <p:transition spd="slow"/>
    </mc:Fallback>
  </mc:AlternateContent>
  <p:timing>
    <p:tnLst>
      <p:par>
        <p:cTn id="65" dur="indefinite" restart="never" nodeType="tmRoot">
          <p:childTnLst>
            <p:seq>
              <p:cTn id="66" dur="indefinite" nodeType="mainSeq">
                <p:childTnLst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1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2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3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1287360" y="692280"/>
            <a:ext cx="9303480" cy="3747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50000"/>
              </a:lnSpc>
            </a:pPr>
            <a:r>
              <a:rPr b="1" lang="pl-PL" sz="2000" spc="-1" strike="noStrike">
                <a:solidFill>
                  <a:srgbClr val="444444"/>
                </a:solidFill>
                <a:latin typeface="Times New Roman"/>
              </a:rPr>
              <a:t>Media elektroniczne</a:t>
            </a:r>
            <a:endParaRPr b="0" lang="pl-PL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2000" spc="-1" strike="noStrike">
                <a:solidFill>
                  <a:srgbClr val="444444"/>
                </a:solidFill>
                <a:latin typeface="Times New Roman"/>
              </a:rPr>
              <a:t>Multimedia – komunikaty łączące różnorodne formy treści informacji i jej przetwarzania,</a:t>
            </a:r>
            <a:endParaRPr b="0" lang="pl-PL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2000" spc="-1" strike="noStrike">
                <a:solidFill>
                  <a:srgbClr val="444444"/>
                </a:solidFill>
                <a:latin typeface="Times New Roman"/>
              </a:rPr>
              <a:t>Hipermedia – media oparte na systemie hiperlinków,</a:t>
            </a:r>
            <a:endParaRPr b="0" lang="pl-PL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2000" spc="-1" strike="noStrike">
                <a:solidFill>
                  <a:srgbClr val="444444"/>
                </a:solidFill>
                <a:latin typeface="Times New Roman"/>
              </a:rPr>
              <a:t>Media cyfrowe – media elektroniczne wykorzystywane do gromadzenia, przekazywania i otrzymywania cyfrowych treści.</a:t>
            </a:r>
            <a:endParaRPr b="0" lang="pl-PL" sz="2000" spc="-1" strike="noStrike">
              <a:latin typeface="Arial"/>
            </a:endParaRPr>
          </a:p>
          <a:p>
            <a:pPr>
              <a:lnSpc>
                <a:spcPct val="150000"/>
              </a:lnSpc>
            </a:pPr>
            <a:r>
              <a:rPr b="0" lang="pl-PL" sz="2000" spc="-1" strike="noStrike">
                <a:solidFill>
                  <a:srgbClr val="444444"/>
                </a:solidFill>
                <a:latin typeface="Times New Roman"/>
              </a:rPr>
              <a:t>Nowe media – media, które można stworzyć i wykorzystać głównie za pomocą nowoczesnych komputerów.</a:t>
            </a:r>
            <a:endParaRPr b="0" lang="pl-PL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1250"/>
    </mc:Choice>
    <mc:Fallback>
      <p:transition spd="slow"/>
    </mc:Fallback>
  </mc:AlternateContent>
  <p:timing>
    <p:tnLst>
      <p:par>
        <p:cTn id="74" dur="indefinite" restart="never" nodeType="tmRoot">
          <p:childTnLst>
            <p:seq>
              <p:cTn id="75" dur="indefinite" nodeType="mainSeq">
                <p:childTnLst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nodeType="clickEffect" fill="hold" presetClass="entr" presetID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80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1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2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Znaczek</Template>
  <TotalTime>45</TotalTime>
  <Application>LibreOffice/7.0.3.1$Windows_X86_64 LibreOffice_project/d7547858d014d4cf69878db179d326fc3483e082</Application>
  <Words>710</Words>
  <Paragraphs>81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2022-01-18T14:28:19Z</dcterms:created>
  <dc:creator>Magdalena Chołaj</dc:creator>
  <dc:description/>
  <dc:language>pl-PL</dc:language>
  <cp:lastModifiedBy>Magdalena Chołaj</cp:lastModifiedBy>
  <dcterms:modified xsi:type="dcterms:W3CDTF">2022-01-24T16:28:44Z</dcterms:modified>
  <cp:revision>4</cp:revision>
  <dc:subject/>
  <dc:title>ŚWIATOWY DZIEŃ ŚRODKÓW MASOWEGO PRZEKAZU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Panoramiczny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20</vt:i4>
  </property>
</Properties>
</file>